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63" r:id="rId4"/>
    <p:sldId id="262" r:id="rId5"/>
    <p:sldId id="261" r:id="rId6"/>
    <p:sldId id="258" r:id="rId7"/>
    <p:sldId id="260" r:id="rId8"/>
    <p:sldId id="264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800"/>
    <a:srgbClr val="F7F7F7"/>
    <a:srgbClr val="EBEBEB"/>
    <a:srgbClr val="E6E6E6"/>
    <a:srgbClr val="022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0" autoAdjust="0"/>
    <p:restoredTop sz="98046" autoAdjust="0"/>
  </p:normalViewPr>
  <p:slideViewPr>
    <p:cSldViewPr snapToGrid="0">
      <p:cViewPr>
        <p:scale>
          <a:sx n="70" d="100"/>
          <a:sy n="70" d="100"/>
        </p:scale>
        <p:origin x="-3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00459-7D7C-4100-A8F4-2C3BB863AF58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63F28-5C24-409F-BF5A-FA2DCF196E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72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63F28-5C24-409F-BF5A-FA2DCF196E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36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63F28-5C24-409F-BF5A-FA2DCF196E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27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63F28-5C24-409F-BF5A-FA2DCF196E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64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63F28-5C24-409F-BF5A-FA2DCF196E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20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63F28-5C24-409F-BF5A-FA2DCF196E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1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63F28-5C24-409F-BF5A-FA2DCF196E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64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63F28-5C24-409F-BF5A-FA2DCF196E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73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63F28-5C24-409F-BF5A-FA2DCF196E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2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53FF5E-5918-4326-91C2-50589624F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E3D6238-0801-4192-93AC-EA7013D43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9F40E6A-70F9-42D8-A330-2CA939032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DF70-1ACE-40B4-B413-13A1D1D4D392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D9B71EF-0E31-439E-A13F-DD978E16D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9FDC1A9-4E9F-4B50-AD2C-C228BC36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3ACA4-D251-40FC-93B7-F13A7B116F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5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7C8F4E-7959-4F21-9D20-5FC82D49E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2F842394-47B4-41D3-A790-BB474E90E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EB674CF-8B82-40DA-95D3-FD1C6E5D1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DF70-1ACE-40B4-B413-13A1D1D4D392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29FEE05-00BE-4DF3-97D2-52559BD40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2A7EA72-280D-40BA-8BC5-3B806E507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3ACA4-D251-40FC-93B7-F13A7B116F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0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D2FF4D49-C55B-422C-A56D-F682528BA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A5E7A4EA-CDDB-4D31-A208-8F676D5E6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17278C7-9B2A-4B99-8ACE-3D6F97BB4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DF70-1ACE-40B4-B413-13A1D1D4D392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A816850-9987-4708-B268-9D66E8504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65BA077-EAD3-4B18-8DB0-F34F4352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3ACA4-D251-40FC-93B7-F13A7B116F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3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FC6A1FC-419B-4000-80D3-BE988A45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61A493E-0E1A-4196-9315-188CD0FE1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3451353-AFA2-48AB-B453-905FB6798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DF70-1ACE-40B4-B413-13A1D1D4D392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E1FEB2B-F8E0-4125-91D7-3E864045E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B921C64-E87F-4D7D-8827-A51B121A3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3ACA4-D251-40FC-93B7-F13A7B116F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4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E36BB57-B02F-4678-A83E-39EC6D688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FFE2993-DA81-4910-BC01-BB5DE59AB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3FEF2E6-4EEC-4FC7-9930-40E4B2BE3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DF70-1ACE-40B4-B413-13A1D1D4D392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6F516D9-4D58-4EFC-B50E-22BF5C8AC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4117E67-C615-44AC-AAC3-57EC4A173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3ACA4-D251-40FC-93B7-F13A7B116F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5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00629B5-7D67-45F2-8618-5688330A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750A55A-C816-4F62-B64A-D1633124E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A498F0C-FA90-43DD-AC72-F270A249D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AE21155-4D5B-4CF6-BE10-465402691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DF70-1ACE-40B4-B413-13A1D1D4D392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4791D9D-7514-4ECF-8326-E53EA7E1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4852F51-25B8-408B-AB47-5BA0F06F8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3ACA4-D251-40FC-93B7-F13A7B116F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E928F5A-C353-490A-A060-DC6BEA50E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CB8F8BD-2725-4216-9847-15FC8E725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C98B8FFB-4F30-4FE0-B744-640742564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352E4562-62B7-4F2E-B952-3D94AA5DC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6A74AE1C-96D1-4399-AA82-5545F3920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68FF4B95-414E-4D12-87A4-4EBEFF44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DF70-1ACE-40B4-B413-13A1D1D4D392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396302DD-F4E6-4F63-8499-BF52656B7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18D59165-13A1-45E2-B73F-D5080CC92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3ACA4-D251-40FC-93B7-F13A7B116FBF}" type="slidenum">
              <a:rPr lang="en-US" smtClean="0"/>
              <a:t>‹nº›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703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26B5036-5A28-41AA-B80C-7C904DD68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D2DD093-DF48-477D-8542-B26A4ED10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DF70-1ACE-40B4-B413-13A1D1D4D392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78C48ABA-D6CD-48F9-991A-DF20EDE5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7DEB160-31AB-4877-A3AE-8A6DEFC8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3ACA4-D251-40FC-93B7-F13A7B116FBF}" type="slidenum">
              <a:rPr lang="en-US" smtClean="0"/>
              <a:t>‹nº›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7819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9454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1B264CF-9088-45FB-8A5A-0B9000AD9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4FE01B1-A996-444D-ADB8-62B0A5F24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79FB0995-5033-4585-B917-6B7EA2219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3C5840A-CA5A-4974-A32D-FAB6C0B22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DF70-1ACE-40B4-B413-13A1D1D4D392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46DC7B1-0EAB-48A2-B95B-A85E0411B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48D4EC6-BC1C-44EE-BF86-98BDB89C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3ACA4-D251-40FC-93B7-F13A7B116F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1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8CD4ED4-177E-45E7-8E83-A5BC1FE45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CF78AFD1-C0A9-4EF6-9A3C-2DDA1BD1E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4036C37E-3618-4AAF-AB46-D649B891A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8DC74BC-65F9-4642-9E5B-BC6307E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DF70-1ACE-40B4-B413-13A1D1D4D392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87BE4D0-63B1-4F53-AB0A-149A40219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ECFAC46-D3A0-4E08-8613-C13EAE77A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3ACA4-D251-40FC-93B7-F13A7B116F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6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4539E92-8427-4E8E-8207-30468A565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412AF69-958A-4F3D-8FDF-30334FA31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E8E75E1-B44A-4A8C-BAA9-72A2C2B95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DDF70-1ACE-40B4-B413-13A1D1D4D392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59FE677-AD0C-492F-86AD-74401330D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F56D6C0-079F-4828-8988-58B57DDB6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3ACA4-D251-40FC-93B7-F13A7B116F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EEF055C-AAA8-4CC1-BBB2-D683A0261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AD4310CA-DBD4-4F57-8656-9F2C61D0108C}"/>
              </a:ext>
            </a:extLst>
          </p:cNvPr>
          <p:cNvSpPr txBox="1"/>
          <p:nvPr/>
        </p:nvSpPr>
        <p:spPr>
          <a:xfrm>
            <a:off x="7023100" y="6405746"/>
            <a:ext cx="50712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Paula Batista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649D13F-14F2-4648-860A-E7844C631719}"/>
              </a:ext>
            </a:extLst>
          </p:cNvPr>
          <p:cNvSpPr txBox="1"/>
          <p:nvPr/>
        </p:nvSpPr>
        <p:spPr>
          <a:xfrm>
            <a:off x="4343401" y="33815"/>
            <a:ext cx="775097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800" b="1" dirty="0" err="1" smtClean="0">
                <a:solidFill>
                  <a:srgbClr val="F7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voy" pitchFamily="2" charset="0"/>
              </a:rPr>
              <a:t>Quilombos</a:t>
            </a:r>
            <a:r>
              <a:rPr lang="en-US" sz="4800" b="1" dirty="0">
                <a:solidFill>
                  <a:srgbClr val="F7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voy" pitchFamily="2" charset="0"/>
              </a:rPr>
              <a:t>,</a:t>
            </a:r>
          </a:p>
          <a:p>
            <a:pPr algn="r"/>
            <a:r>
              <a:rPr lang="en-US" sz="4800" b="1" dirty="0" err="1" smtClean="0">
                <a:solidFill>
                  <a:srgbClr val="F7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voy" pitchFamily="2" charset="0"/>
              </a:rPr>
              <a:t>Culturas</a:t>
            </a:r>
            <a:r>
              <a:rPr lang="en-US" sz="4800" b="1" dirty="0" smtClean="0">
                <a:solidFill>
                  <a:srgbClr val="F7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voy" pitchFamily="2" charset="0"/>
              </a:rPr>
              <a:t> </a:t>
            </a:r>
            <a:r>
              <a:rPr lang="en-US" sz="4800" b="1" dirty="0">
                <a:solidFill>
                  <a:srgbClr val="F7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voy" pitchFamily="2" charset="0"/>
              </a:rPr>
              <a:t>e </a:t>
            </a:r>
            <a:r>
              <a:rPr lang="en-US" sz="4800" b="1" dirty="0" err="1" smtClean="0">
                <a:solidFill>
                  <a:srgbClr val="F7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voy" pitchFamily="2" charset="0"/>
              </a:rPr>
              <a:t>Resistências</a:t>
            </a:r>
            <a:endParaRPr lang="en-US" sz="4800" b="1" dirty="0">
              <a:solidFill>
                <a:srgbClr val="F7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vo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993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D178F3C-0CCE-4E12-ABCF-CEB32E099C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F79E229-E050-4323-BCC6-7C7186684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95"/>
            <a:ext cx="9269896" cy="4924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E8ACEBA-CFBA-4B6A-B9C9-E289F3691446}"/>
              </a:ext>
            </a:extLst>
          </p:cNvPr>
          <p:cNvSpPr/>
          <p:nvPr/>
        </p:nvSpPr>
        <p:spPr>
          <a:xfrm>
            <a:off x="4691268" y="1270000"/>
            <a:ext cx="7229269" cy="36743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57CF87CD-EA3A-48FB-BF51-F90F918E6098}"/>
              </a:ext>
            </a:extLst>
          </p:cNvPr>
          <p:cNvSpPr txBox="1"/>
          <p:nvPr/>
        </p:nvSpPr>
        <p:spPr>
          <a:xfrm>
            <a:off x="4958371" y="169548"/>
            <a:ext cx="604231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000" dirty="0" smtClean="0"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Crenças que colaboram com o racismo no Brasil</a:t>
            </a:r>
            <a:endParaRPr lang="en-US" sz="2000" dirty="0">
              <a:latin typeface="Franklin Gothic Book" panose="020B05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47E89160-FBC0-4687-868B-0AB71EC9A55E}"/>
              </a:ext>
            </a:extLst>
          </p:cNvPr>
          <p:cNvSpPr txBox="1"/>
          <p:nvPr/>
        </p:nvSpPr>
        <p:spPr>
          <a:xfrm>
            <a:off x="4958370" y="1266378"/>
            <a:ext cx="7233629" cy="3677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7800" indent="-177800">
              <a:spcAft>
                <a:spcPts val="600"/>
              </a:spcAft>
              <a:buFont typeface="+mj-lt"/>
              <a:buAutoNum type="arabicPeriod"/>
            </a:pPr>
            <a:r>
              <a:rPr lang="pt-BR" sz="1600" dirty="0" smtClean="0">
                <a:latin typeface="Franklin Gothic Medium" pitchFamily="34" charset="0"/>
              </a:rPr>
              <a:t>O </a:t>
            </a:r>
            <a:r>
              <a:rPr lang="pt-BR" sz="1600" dirty="0">
                <a:latin typeface="Franklin Gothic Medium" pitchFamily="34" charset="0"/>
              </a:rPr>
              <a:t>racismo que existe em nossa sociedade que produz e </a:t>
            </a:r>
            <a:r>
              <a:rPr lang="pt-BR" sz="1600" dirty="0" smtClean="0">
                <a:latin typeface="Franklin Gothic Medium" pitchFamily="34" charset="0"/>
              </a:rPr>
              <a:t>dissemina uma </a:t>
            </a:r>
            <a:r>
              <a:rPr lang="pt-BR" sz="1600" dirty="0">
                <a:latin typeface="Franklin Gothic Medium" pitchFamily="34" charset="0"/>
              </a:rPr>
              <a:t>visão negativa sobre o negro. Através de piadas racistas, na </a:t>
            </a:r>
            <a:r>
              <a:rPr lang="pt-BR" sz="1600" dirty="0" smtClean="0">
                <a:latin typeface="Franklin Gothic Medium" pitchFamily="34" charset="0"/>
              </a:rPr>
              <a:t>associação entre </a:t>
            </a:r>
            <a:r>
              <a:rPr lang="pt-BR" sz="1600" dirty="0">
                <a:latin typeface="Franklin Gothic Medium" pitchFamily="34" charset="0"/>
              </a:rPr>
              <a:t>negro e criminalidade, negro e pobreza, negro e sujeira</a:t>
            </a:r>
            <a:r>
              <a:rPr lang="pt-BR" sz="1600" dirty="0" smtClean="0">
                <a:latin typeface="Franklin Gothic Medium" pitchFamily="34" charset="0"/>
              </a:rPr>
              <a:t>; </a:t>
            </a:r>
          </a:p>
          <a:p>
            <a:pPr marL="177800" indent="-177800">
              <a:spcAft>
                <a:spcPts val="600"/>
              </a:spcAft>
              <a:buFont typeface="+mj-lt"/>
              <a:buAutoNum type="arabicPeriod"/>
            </a:pPr>
            <a:r>
              <a:rPr lang="pt-BR" sz="1600" dirty="0">
                <a:latin typeface="Franklin Gothic Medium" pitchFamily="34" charset="0"/>
              </a:rPr>
              <a:t>E</a:t>
            </a:r>
            <a:r>
              <a:rPr lang="pt-BR" sz="1600" dirty="0" smtClean="0">
                <a:latin typeface="Franklin Gothic Medium" pitchFamily="34" charset="0"/>
              </a:rPr>
              <a:t>xiste </a:t>
            </a:r>
            <a:r>
              <a:rPr lang="pt-BR" sz="1600" dirty="0">
                <a:latin typeface="Franklin Gothic Medium" pitchFamily="34" charset="0"/>
              </a:rPr>
              <a:t>um desconhecimento por parte da sociedade, </a:t>
            </a:r>
            <a:r>
              <a:rPr lang="pt-BR" sz="1600" dirty="0" smtClean="0">
                <a:latin typeface="Franklin Gothic Medium" pitchFamily="34" charset="0"/>
              </a:rPr>
              <a:t>inclusive dos </a:t>
            </a:r>
            <a:r>
              <a:rPr lang="pt-BR" sz="1600" dirty="0">
                <a:latin typeface="Franklin Gothic Medium" pitchFamily="34" charset="0"/>
              </a:rPr>
              <a:t>intelectuais, sobre os processos de luta e organização dos escravizados e dos seus descendentes durante o regime escravista. </a:t>
            </a:r>
            <a:r>
              <a:rPr lang="pt-BR" sz="1600" dirty="0" smtClean="0">
                <a:latin typeface="Franklin Gothic Medium" pitchFamily="34" charset="0"/>
              </a:rPr>
              <a:t>Muitos acreditam </a:t>
            </a:r>
            <a:r>
              <a:rPr lang="pt-BR" sz="1600" dirty="0">
                <a:latin typeface="Franklin Gothic Medium" pitchFamily="34" charset="0"/>
              </a:rPr>
              <a:t>que o longo período que durou a escravidão deve ser </a:t>
            </a:r>
            <a:r>
              <a:rPr lang="pt-BR" sz="1600" dirty="0" smtClean="0">
                <a:latin typeface="Franklin Gothic Medium" pitchFamily="34" charset="0"/>
              </a:rPr>
              <a:t>também creditado </a:t>
            </a:r>
            <a:r>
              <a:rPr lang="pt-BR" sz="1600" dirty="0">
                <a:latin typeface="Franklin Gothic Medium" pitchFamily="34" charset="0"/>
              </a:rPr>
              <a:t>à passividade do negro;</a:t>
            </a:r>
          </a:p>
          <a:p>
            <a:pPr marL="177800" indent="-177800">
              <a:spcAft>
                <a:spcPts val="600"/>
              </a:spcAft>
              <a:buFont typeface="+mj-lt"/>
              <a:buAutoNum type="arabicPeriod"/>
            </a:pPr>
            <a:r>
              <a:rPr lang="pt-BR" sz="1600" dirty="0" smtClean="0">
                <a:latin typeface="Franklin Gothic Medium" pitchFamily="34" charset="0"/>
              </a:rPr>
              <a:t>A </a:t>
            </a:r>
            <a:r>
              <a:rPr lang="pt-BR" sz="1600" dirty="0">
                <a:latin typeface="Franklin Gothic Medium" pitchFamily="34" charset="0"/>
              </a:rPr>
              <a:t>falta da divulgação e pesquisas que recontam a história </a:t>
            </a:r>
            <a:r>
              <a:rPr lang="pt-BR" sz="1600" dirty="0" smtClean="0">
                <a:latin typeface="Franklin Gothic Medium" pitchFamily="34" charset="0"/>
              </a:rPr>
              <a:t>do negro </a:t>
            </a:r>
            <a:r>
              <a:rPr lang="pt-BR" sz="1600" dirty="0">
                <a:latin typeface="Franklin Gothic Medium" pitchFamily="34" charset="0"/>
              </a:rPr>
              <a:t>como sujeito ativo;</a:t>
            </a:r>
          </a:p>
          <a:p>
            <a:pPr marL="177800" indent="-177800">
              <a:spcAft>
                <a:spcPts val="600"/>
              </a:spcAft>
              <a:buFont typeface="+mj-lt"/>
              <a:buAutoNum type="arabicPeriod"/>
            </a:pPr>
            <a:r>
              <a:rPr lang="pt-BR" sz="1600" dirty="0">
                <a:latin typeface="Franklin Gothic Medium" pitchFamily="34" charset="0"/>
              </a:rPr>
              <a:t>A</a:t>
            </a:r>
            <a:r>
              <a:rPr lang="pt-BR" sz="1600" dirty="0" smtClean="0">
                <a:latin typeface="Franklin Gothic Medium" pitchFamily="34" charset="0"/>
              </a:rPr>
              <a:t> </a:t>
            </a:r>
            <a:r>
              <a:rPr lang="pt-BR" sz="1600" dirty="0">
                <a:latin typeface="Franklin Gothic Medium" pitchFamily="34" charset="0"/>
              </a:rPr>
              <a:t>crença de que no Brasil não existe racismo, que a </a:t>
            </a:r>
            <a:r>
              <a:rPr lang="pt-BR" sz="1600" dirty="0" smtClean="0">
                <a:latin typeface="Franklin Gothic Medium" pitchFamily="34" charset="0"/>
              </a:rPr>
              <a:t>convivência harmoniosa </a:t>
            </a:r>
            <a:r>
              <a:rPr lang="pt-BR" sz="1600" dirty="0">
                <a:latin typeface="Franklin Gothic Medium" pitchFamily="34" charset="0"/>
              </a:rPr>
              <a:t>entre os diferentes segmentos étnicos existentes deve-se </a:t>
            </a:r>
            <a:r>
              <a:rPr lang="pt-BR" sz="1600" dirty="0" smtClean="0">
                <a:latin typeface="Franklin Gothic Medium" pitchFamily="34" charset="0"/>
              </a:rPr>
              <a:t>a forma </a:t>
            </a:r>
            <a:r>
              <a:rPr lang="pt-BR" sz="1600" dirty="0">
                <a:latin typeface="Franklin Gothic Medium" pitchFamily="34" charset="0"/>
              </a:rPr>
              <a:t>mais branda de exploração, comparada as situações </a:t>
            </a:r>
            <a:r>
              <a:rPr lang="pt-BR" sz="1600" dirty="0" smtClean="0">
                <a:latin typeface="Franklin Gothic Medium" pitchFamily="34" charset="0"/>
              </a:rPr>
              <a:t>vividas em </a:t>
            </a:r>
            <a:r>
              <a:rPr lang="pt-BR" sz="1600" dirty="0">
                <a:latin typeface="Franklin Gothic Medium" pitchFamily="34" charset="0"/>
              </a:rPr>
              <a:t>outros países onde havia segregação</a:t>
            </a:r>
            <a:r>
              <a:rPr lang="pt-BR" sz="1600" dirty="0" smtClean="0">
                <a:latin typeface="Franklin Gothic Medium" pitchFamily="34" charset="0"/>
              </a:rPr>
              <a:t>.</a:t>
            </a:r>
            <a:endParaRPr lang="fr-FR" sz="1600" dirty="0">
              <a:latin typeface="Franklin Gothic Medium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7467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D178F3C-0CCE-4E12-ABCF-CEB32E099C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94FB28B-7457-4F65-AA10-4F8ECFA82230}"/>
              </a:ext>
            </a:extLst>
          </p:cNvPr>
          <p:cNvSpPr/>
          <p:nvPr/>
        </p:nvSpPr>
        <p:spPr>
          <a:xfrm>
            <a:off x="271463" y="270669"/>
            <a:ext cx="11649075" cy="602255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C6B1294-98B6-4B35-8A0E-DB34D6BC9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678" y="4082033"/>
            <a:ext cx="3801322" cy="228079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57CF87CD-EA3A-48FB-BF51-F90F918E6098}"/>
              </a:ext>
            </a:extLst>
          </p:cNvPr>
          <p:cNvSpPr txBox="1"/>
          <p:nvPr/>
        </p:nvSpPr>
        <p:spPr>
          <a:xfrm>
            <a:off x="1553954" y="285055"/>
            <a:ext cx="307071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2000" dirty="0" smtClean="0"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Resistência após escravidão</a:t>
            </a:r>
            <a:endParaRPr lang="en-US" sz="2000" dirty="0">
              <a:latin typeface="Franklin Gothic Book" panose="020B05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47E89160-FBC0-4687-868B-0AB71EC9A55E}"/>
              </a:ext>
            </a:extLst>
          </p:cNvPr>
          <p:cNvSpPr txBox="1"/>
          <p:nvPr/>
        </p:nvSpPr>
        <p:spPr>
          <a:xfrm>
            <a:off x="150125" y="573392"/>
            <a:ext cx="11770413" cy="3200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latin typeface="Franklin Gothic Medium" pitchFamily="34" charset="0"/>
              </a:rPr>
              <a:t>Surgimento de clubes de negros no fim do séc. XIX e início do séc. XX. </a:t>
            </a:r>
            <a:r>
              <a:rPr lang="fr-FR" dirty="0" smtClean="0">
                <a:latin typeface="Franklin Gothic Medium" pitchFamily="34" charset="0"/>
              </a:rPr>
              <a:t>Na mesma época houve o surgimento da imprensa negra.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>
                <a:latin typeface="Franklin Gothic Medium" pitchFamily="34" charset="0"/>
              </a:rPr>
              <a:t>E em </a:t>
            </a:r>
            <a:r>
              <a:rPr lang="pt-BR" dirty="0" smtClean="0">
                <a:latin typeface="Franklin Gothic Medium" pitchFamily="34" charset="0"/>
              </a:rPr>
              <a:t>1931, foi </a:t>
            </a:r>
            <a:r>
              <a:rPr lang="pt-BR" dirty="0">
                <a:latin typeface="Franklin Gothic Medium" pitchFamily="34" charset="0"/>
              </a:rPr>
              <a:t>fundada em São Paulo, a Frente Negra Brasileira, FNB, </a:t>
            </a:r>
            <a:r>
              <a:rPr lang="pt-BR" dirty="0" smtClean="0">
                <a:latin typeface="Franklin Gothic Medium" pitchFamily="34" charset="0"/>
              </a:rPr>
              <a:t>considerada </a:t>
            </a:r>
            <a:r>
              <a:rPr lang="pt-BR" dirty="0">
                <a:latin typeface="Franklin Gothic Medium" pitchFamily="34" charset="0"/>
              </a:rPr>
              <a:t>a maior entidade negra do país e que conseguiu </a:t>
            </a:r>
            <a:r>
              <a:rPr lang="pt-BR" dirty="0" smtClean="0">
                <a:latin typeface="Franklin Gothic Medium" pitchFamily="34" charset="0"/>
              </a:rPr>
              <a:t>milhares de </a:t>
            </a:r>
            <a:r>
              <a:rPr lang="pt-BR" dirty="0">
                <a:latin typeface="Franklin Gothic Medium" pitchFamily="34" charset="0"/>
              </a:rPr>
              <a:t>associados, com delegações em diversos estados do </a:t>
            </a:r>
            <a:r>
              <a:rPr lang="pt-BR" dirty="0" smtClean="0">
                <a:latin typeface="Franklin Gothic Medium" pitchFamily="34" charset="0"/>
              </a:rPr>
              <a:t>Brasil.</a:t>
            </a:r>
            <a:endParaRPr lang="fr-FR" dirty="0" smtClean="0">
              <a:latin typeface="Franklin Gothic Medium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latin typeface="Franklin Gothic Medium" pitchFamily="34" charset="0"/>
              </a:rPr>
              <a:t>A</a:t>
            </a:r>
            <a:r>
              <a:rPr lang="fr-FR" dirty="0" smtClean="0">
                <a:latin typeface="Franklin Gothic Medium" pitchFamily="34" charset="0"/>
              </a:rPr>
              <a:t> </a:t>
            </a:r>
            <a:r>
              <a:rPr lang="fr-FR" dirty="0" smtClean="0">
                <a:latin typeface="Franklin Gothic Medium" pitchFamily="34" charset="0"/>
              </a:rPr>
              <a:t>União dos Homens de Cor, UHC que se expandiu nos anos 40, com preseça em 10 Estados. Com a ditadura, o grupo só voltou a se </a:t>
            </a:r>
            <a:r>
              <a:rPr lang="fr-FR" dirty="0" smtClean="0">
                <a:latin typeface="Franklin Gothic Medium" pitchFamily="34" charset="0"/>
              </a:rPr>
              <a:t>reunir </a:t>
            </a:r>
            <a:r>
              <a:rPr lang="fr-FR" dirty="0" smtClean="0">
                <a:latin typeface="Franklin Gothic Medium" pitchFamily="34" charset="0"/>
              </a:rPr>
              <a:t>na década de 1970.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latin typeface="Franklin Gothic Medium" pitchFamily="34" charset="0"/>
              </a:rPr>
              <a:t>Teatro Negro Experimental TEN com Abdias do Nascimento. </a:t>
            </a:r>
            <a:r>
              <a:rPr lang="fr-FR" dirty="0" smtClean="0">
                <a:latin typeface="Franklin Gothic Medium" pitchFamily="34" charset="0"/>
              </a:rPr>
              <a:t>O grupo </a:t>
            </a:r>
            <a:r>
              <a:rPr lang="fr-FR" dirty="0" smtClean="0">
                <a:latin typeface="Franklin Gothic Medium" pitchFamily="34" charset="0"/>
              </a:rPr>
              <a:t>fundou o </a:t>
            </a:r>
            <a:r>
              <a:rPr lang="fr-FR" dirty="0" smtClean="0">
                <a:latin typeface="Franklin Gothic Medium" pitchFamily="34" charset="0"/>
              </a:rPr>
              <a:t>jornal O Quilombo e o Instituto Nacional do Negro, o Museu do Negro, entre outras iniciativas. Em 1968 foi praticamente extinto pela Ditadura militar.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latin typeface="Franklin Gothic Medium" pitchFamily="34" charset="0"/>
              </a:rPr>
              <a:t>Após o fim da ditadura, os movimen </a:t>
            </a:r>
            <a:r>
              <a:rPr lang="pt-BR" dirty="0" smtClean="0">
                <a:latin typeface="Franklin Gothic Medium" pitchFamily="34" charset="0"/>
              </a:rPr>
              <a:t>sociais</a:t>
            </a:r>
            <a:r>
              <a:rPr lang="fr-FR" dirty="0" smtClean="0">
                <a:latin typeface="Franklin Gothic Medium" pitchFamily="34" charset="0"/>
              </a:rPr>
              <a:t> voltaram a discutir suas pautas, assim como o movimento negro, por meio do MNU, Movimento Negro Unificado.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>
                <a:latin typeface="Franklin Gothic Medium" pitchFamily="34" charset="0"/>
              </a:rPr>
              <a:t>Em 1986, </a:t>
            </a:r>
            <a:r>
              <a:rPr lang="pt-BR" dirty="0" smtClean="0">
                <a:latin typeface="Franklin Gothic Medium" pitchFamily="34" charset="0"/>
              </a:rPr>
              <a:t>Brasília sediou </a:t>
            </a:r>
            <a:r>
              <a:rPr lang="pt-BR" dirty="0">
                <a:latin typeface="Franklin Gothic Medium" pitchFamily="34" charset="0"/>
              </a:rPr>
              <a:t>a Convenção Nacional do Negro pela Constituinte, que </a:t>
            </a:r>
            <a:r>
              <a:rPr lang="pt-BR" dirty="0" smtClean="0">
                <a:latin typeface="Franklin Gothic Medium" pitchFamily="34" charset="0"/>
              </a:rPr>
              <a:t>teve </a:t>
            </a:r>
            <a:r>
              <a:rPr lang="pt-BR" dirty="0" smtClean="0">
                <a:latin typeface="Franklin Gothic Medium" pitchFamily="34" charset="0"/>
              </a:rPr>
              <a:t>185 </a:t>
            </a:r>
            <a:r>
              <a:rPr lang="pt-BR" dirty="0" smtClean="0">
                <a:latin typeface="Franklin Gothic Medium" pitchFamily="34" charset="0"/>
              </a:rPr>
              <a:t>inscritos</a:t>
            </a:r>
            <a:r>
              <a:rPr lang="pt-BR" dirty="0">
                <a:latin typeface="Franklin Gothic Medium" pitchFamily="34" charset="0"/>
              </a:rPr>
              <a:t>, </a:t>
            </a:r>
            <a:r>
              <a:rPr lang="pt-BR" dirty="0" smtClean="0">
                <a:latin typeface="Franklin Gothic Medium" pitchFamily="34" charset="0"/>
              </a:rPr>
              <a:t>nela </a:t>
            </a:r>
            <a:r>
              <a:rPr lang="pt-BR" dirty="0" smtClean="0">
                <a:latin typeface="Franklin Gothic Medium" pitchFamily="34" charset="0"/>
              </a:rPr>
              <a:t>indicaram </a:t>
            </a:r>
            <a:r>
              <a:rPr lang="pt-BR" dirty="0">
                <a:latin typeface="Franklin Gothic Medium" pitchFamily="34" charset="0"/>
              </a:rPr>
              <a:t>aos membros da Assembleia </a:t>
            </a:r>
            <a:r>
              <a:rPr lang="pt-BR" dirty="0" smtClean="0">
                <a:latin typeface="Franklin Gothic Medium" pitchFamily="34" charset="0"/>
              </a:rPr>
              <a:t>Nacional </a:t>
            </a:r>
            <a:r>
              <a:rPr lang="pt-BR" dirty="0" smtClean="0">
                <a:latin typeface="Franklin Gothic Medium" pitchFamily="34" charset="0"/>
              </a:rPr>
              <a:t>Constituinte-87.</a:t>
            </a:r>
            <a:endParaRPr lang="pt-BR" dirty="0" smtClean="0">
              <a:latin typeface="Franklin Gothic Medium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dirty="0">
                <a:latin typeface="Franklin Gothic Medium" pitchFamily="34" charset="0"/>
              </a:rPr>
              <a:t>Na década de 90 ainda vigoram os movimentos sociais que </a:t>
            </a:r>
            <a:r>
              <a:rPr lang="pt-BR" dirty="0" smtClean="0">
                <a:latin typeface="Franklin Gothic Medium" pitchFamily="34" charset="0"/>
              </a:rPr>
              <a:t>buscam a </a:t>
            </a:r>
            <a:r>
              <a:rPr lang="pt-BR" dirty="0">
                <a:latin typeface="Franklin Gothic Medium" pitchFamily="34" charset="0"/>
              </a:rPr>
              <a:t>reconstrução de um Estado democrático de direito depois </a:t>
            </a:r>
            <a:r>
              <a:rPr lang="pt-BR" dirty="0" smtClean="0">
                <a:latin typeface="Franklin Gothic Medium" pitchFamily="34" charset="0"/>
              </a:rPr>
              <a:t>de duas </a:t>
            </a:r>
            <a:r>
              <a:rPr lang="pt-BR" dirty="0">
                <a:latin typeface="Franklin Gothic Medium" pitchFamily="34" charset="0"/>
              </a:rPr>
              <a:t>décadas de autoritarismo.</a:t>
            </a:r>
            <a:endParaRPr lang="fr-FR" dirty="0">
              <a:latin typeface="Franklin Gothic Medium" pitchFamily="34" charset="0"/>
            </a:endParaRPr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xmlns="" id="{47E89160-FBC0-4687-868B-0AB71EC9A55E}"/>
              </a:ext>
            </a:extLst>
          </p:cNvPr>
          <p:cNvSpPr txBox="1"/>
          <p:nvPr/>
        </p:nvSpPr>
        <p:spPr>
          <a:xfrm>
            <a:off x="150126" y="3758751"/>
            <a:ext cx="8240552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buFont typeface="Arial" pitchFamily="34" charset="0"/>
              <a:buChar char="•"/>
            </a:pPr>
            <a:r>
              <a:rPr lang="pt-BR" dirty="0">
                <a:latin typeface="Franklin Gothic Medium" pitchFamily="34" charset="0"/>
              </a:rPr>
              <a:t>Em 20 de novembro de 1995, o movimento negro realizou </a:t>
            </a:r>
            <a:r>
              <a:rPr lang="pt-BR" dirty="0" smtClean="0">
                <a:latin typeface="Franklin Gothic Medium" pitchFamily="34" charset="0"/>
              </a:rPr>
              <a:t>uma marcha </a:t>
            </a:r>
            <a:r>
              <a:rPr lang="pt-BR" dirty="0">
                <a:latin typeface="Franklin Gothic Medium" pitchFamily="34" charset="0"/>
              </a:rPr>
              <a:t>nacional à Brasília, em homenagem aos 300 anos da morte </a:t>
            </a:r>
            <a:r>
              <a:rPr lang="pt-BR" dirty="0" smtClean="0">
                <a:latin typeface="Franklin Gothic Medium" pitchFamily="34" charset="0"/>
              </a:rPr>
              <a:t>de Zumbi com a participação de 30 mil pessoas.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>
                <a:latin typeface="Franklin Gothic Medium" pitchFamily="34" charset="0"/>
              </a:rPr>
              <a:t>LEI </a:t>
            </a:r>
            <a:r>
              <a:rPr lang="pt-BR" dirty="0">
                <a:latin typeface="Franklin Gothic Medium" pitchFamily="34" charset="0"/>
              </a:rPr>
              <a:t>Nº </a:t>
            </a:r>
            <a:r>
              <a:rPr lang="pt-BR" dirty="0">
                <a:latin typeface="Franklin Gothic Medium" pitchFamily="34" charset="0"/>
              </a:rPr>
              <a:t>10.639, DE 9 DE JANEIRO DE 2003</a:t>
            </a:r>
            <a:r>
              <a:rPr lang="pt-BR" dirty="0" smtClean="0">
                <a:latin typeface="Franklin Gothic Medium" pitchFamily="34" charset="0"/>
              </a:rPr>
              <a:t>. </a:t>
            </a:r>
            <a:r>
              <a:rPr lang="pt-BR" dirty="0">
                <a:latin typeface="Franklin Gothic Medium" pitchFamily="34" charset="0"/>
              </a:rPr>
              <a:t>"Art. 26-A. Nos estabelecimentos de ensino fundamental e médio, oficiais e particulares, torna-se obrigatório o ensino sobre História e Cultura Afro-Brasileira</a:t>
            </a:r>
            <a:r>
              <a:rPr lang="pt-BR" dirty="0" smtClean="0">
                <a:latin typeface="Franklin Gothic Medium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>
                <a:latin typeface="Franklin Gothic Medium" pitchFamily="34" charset="0"/>
              </a:rPr>
              <a:t>DECRETO Nº 4.887, DE 20 DE NOVEMBRO DE 2003. </a:t>
            </a:r>
            <a:r>
              <a:rPr lang="pt-BR" dirty="0" smtClean="0">
                <a:latin typeface="Franklin Gothic Medium" pitchFamily="34" charset="0"/>
              </a:rPr>
              <a:t>Regulamenta </a:t>
            </a:r>
            <a:r>
              <a:rPr lang="pt-BR" dirty="0">
                <a:latin typeface="Franklin Gothic Medium" pitchFamily="34" charset="0"/>
              </a:rPr>
              <a:t>o procedimento para identificação, reconhecimento, delimitação, demarcação e titulação das terras ocupadas por remanescentes das comunidades dos </a:t>
            </a:r>
            <a:r>
              <a:rPr lang="pt-BR" dirty="0" smtClean="0">
                <a:latin typeface="Franklin Gothic Medium" pitchFamily="34" charset="0"/>
              </a:rPr>
              <a:t>quilombos.</a:t>
            </a:r>
            <a:endParaRPr lang="pt-BR" dirty="0" smtClean="0">
              <a:latin typeface="Franklin Gothic Medium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dirty="0">
                <a:latin typeface="Franklin Gothic Medium" pitchFamily="34" charset="0"/>
              </a:rPr>
              <a:t>LEI Nº 12.711, DE 29 DE AGOSTO DE 2012. </a:t>
            </a:r>
            <a:r>
              <a:rPr lang="pt-BR" dirty="0" smtClean="0">
                <a:latin typeface="Franklin Gothic Medium" pitchFamily="34" charset="0"/>
              </a:rPr>
              <a:t>Reserva de 50% das </a:t>
            </a:r>
            <a:r>
              <a:rPr lang="pt-BR" dirty="0">
                <a:latin typeface="Franklin Gothic Medium" pitchFamily="34" charset="0"/>
              </a:rPr>
              <a:t>vagas </a:t>
            </a:r>
            <a:r>
              <a:rPr lang="pt-BR" dirty="0" smtClean="0">
                <a:latin typeface="Franklin Gothic Medium" pitchFamily="34" charset="0"/>
              </a:rPr>
              <a:t>em </a:t>
            </a:r>
            <a:r>
              <a:rPr lang="pt-BR" dirty="0" smtClean="0">
                <a:latin typeface="Franklin Gothic Medium" pitchFamily="34" charset="0"/>
              </a:rPr>
              <a:t>IE </a:t>
            </a:r>
            <a:r>
              <a:rPr lang="pt-BR" dirty="0" smtClean="0">
                <a:latin typeface="Franklin Gothic Medium" pitchFamily="34" charset="0"/>
              </a:rPr>
              <a:t>para </a:t>
            </a:r>
            <a:r>
              <a:rPr lang="pt-BR" dirty="0">
                <a:latin typeface="Franklin Gothic Medium" pitchFamily="34" charset="0"/>
              </a:rPr>
              <a:t>estudantes que tenham cursado integralmente o ensino médio em escolas públicas.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latin typeface="Franklin Gothic Medium" pitchFamily="34" charset="0"/>
              </a:rPr>
              <a:t>LEI </a:t>
            </a:r>
            <a:r>
              <a:rPr lang="pt-BR" dirty="0">
                <a:latin typeface="Franklin Gothic Medium" pitchFamily="34" charset="0"/>
              </a:rPr>
              <a:t>Nº 12.990, DE 9 DE JUNHO DE 2014</a:t>
            </a:r>
            <a:r>
              <a:rPr lang="pt-BR" dirty="0" smtClean="0">
                <a:latin typeface="Franklin Gothic Medium" pitchFamily="34" charset="0"/>
              </a:rPr>
              <a:t>. </a:t>
            </a:r>
            <a:r>
              <a:rPr lang="pt-BR" dirty="0">
                <a:latin typeface="Franklin Gothic Medium" pitchFamily="34" charset="0"/>
              </a:rPr>
              <a:t>Ficam reservadas aos negros 20% </a:t>
            </a:r>
            <a:r>
              <a:rPr lang="pt-BR" dirty="0" smtClean="0">
                <a:latin typeface="Franklin Gothic Medium" pitchFamily="34" charset="0"/>
              </a:rPr>
              <a:t>das </a:t>
            </a:r>
            <a:r>
              <a:rPr lang="pt-BR" dirty="0">
                <a:latin typeface="Franklin Gothic Medium" pitchFamily="34" charset="0"/>
              </a:rPr>
              <a:t>vagas oferecidas nos concursos </a:t>
            </a:r>
            <a:r>
              <a:rPr lang="pt-BR" dirty="0" smtClean="0">
                <a:latin typeface="Franklin Gothic Medium" pitchFamily="34" charset="0"/>
              </a:rPr>
              <a:t>públicos.</a:t>
            </a:r>
            <a:endParaRPr lang="fr-FR" dirty="0" smtClean="0">
              <a:latin typeface="Franklin Gothic Medium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236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D178F3C-0CCE-4E12-ABCF-CEB32E099C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4B2703C3-A5E5-4D02-8C3D-AADAB37FA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299865"/>
            <a:ext cx="9062399" cy="5437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4D2B8B1-B084-4A8D-BDBA-76C0C325F176}"/>
              </a:ext>
            </a:extLst>
          </p:cNvPr>
          <p:cNvSpPr/>
          <p:nvPr/>
        </p:nvSpPr>
        <p:spPr>
          <a:xfrm>
            <a:off x="3966882" y="510988"/>
            <a:ext cx="7953656" cy="50778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57CF87CD-EA3A-48FB-BF51-F90F918E6098}"/>
              </a:ext>
            </a:extLst>
          </p:cNvPr>
          <p:cNvSpPr txBox="1"/>
          <p:nvPr/>
        </p:nvSpPr>
        <p:spPr>
          <a:xfrm>
            <a:off x="4052862" y="577826"/>
            <a:ext cx="554574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2000" dirty="0" smtClean="0"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Resistência quilombola</a:t>
            </a:r>
            <a:endParaRPr lang="en-US" sz="2000" dirty="0">
              <a:latin typeface="Franklin Gothic Book" panose="020B05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47E89160-FBC0-4687-868B-0AB71EC9A55E}"/>
              </a:ext>
            </a:extLst>
          </p:cNvPr>
          <p:cNvSpPr txBox="1"/>
          <p:nvPr/>
        </p:nvSpPr>
        <p:spPr>
          <a:xfrm>
            <a:off x="4087905" y="926061"/>
            <a:ext cx="7933765" cy="4662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pt-BR" dirty="0">
                <a:latin typeface="Franklin Gothic Medium" pitchFamily="34" charset="0"/>
              </a:rPr>
              <a:t>Os quilombos existiram onde havia a escravidão dos africanos </a:t>
            </a:r>
            <a:r>
              <a:rPr lang="pt-BR" dirty="0" smtClean="0">
                <a:latin typeface="Franklin Gothic Medium" pitchFamily="34" charset="0"/>
              </a:rPr>
              <a:t>e de </a:t>
            </a:r>
            <a:r>
              <a:rPr lang="pt-BR" dirty="0">
                <a:latin typeface="Franklin Gothic Medium" pitchFamily="34" charset="0"/>
              </a:rPr>
              <a:t>seus descendentes. Nas Américas, houve grupos semelhantes, </a:t>
            </a:r>
            <a:r>
              <a:rPr lang="pt-BR" dirty="0" smtClean="0">
                <a:latin typeface="Franklin Gothic Medium" pitchFamily="34" charset="0"/>
              </a:rPr>
              <a:t>porém com </a:t>
            </a:r>
            <a:r>
              <a:rPr lang="pt-BR" dirty="0">
                <a:latin typeface="Franklin Gothic Medium" pitchFamily="34" charset="0"/>
              </a:rPr>
              <a:t>nomes diferentes, de acordo com a região em que se </a:t>
            </a:r>
            <a:r>
              <a:rPr lang="pt-BR" dirty="0" smtClean="0">
                <a:latin typeface="Franklin Gothic Medium" pitchFamily="34" charset="0"/>
              </a:rPr>
              <a:t>encontravam: </a:t>
            </a:r>
            <a:r>
              <a:rPr lang="pt-BR" i="1" dirty="0" err="1" smtClean="0">
                <a:latin typeface="Franklin Gothic Medium" pitchFamily="34" charset="0"/>
              </a:rPr>
              <a:t>cimarrónes</a:t>
            </a:r>
            <a:r>
              <a:rPr lang="pt-BR" dirty="0">
                <a:latin typeface="Franklin Gothic Medium" pitchFamily="34" charset="0"/>
              </a:rPr>
              <a:t>, em países de colonização espanhola; </a:t>
            </a:r>
            <a:r>
              <a:rPr lang="pt-BR" i="1" dirty="0" err="1" smtClean="0">
                <a:latin typeface="Franklin Gothic Medium" pitchFamily="34" charset="0"/>
              </a:rPr>
              <a:t>palenques</a:t>
            </a:r>
            <a:r>
              <a:rPr lang="pt-BR" dirty="0" smtClean="0">
                <a:latin typeface="Franklin Gothic Medium" pitchFamily="34" charset="0"/>
              </a:rPr>
              <a:t> em </a:t>
            </a:r>
            <a:r>
              <a:rPr lang="pt-BR" dirty="0">
                <a:latin typeface="Franklin Gothic Medium" pitchFamily="34" charset="0"/>
              </a:rPr>
              <a:t>Cuba e Colômbia; </a:t>
            </a:r>
            <a:r>
              <a:rPr lang="pt-BR" i="1" dirty="0" err="1">
                <a:latin typeface="Franklin Gothic Medium" pitchFamily="34" charset="0"/>
              </a:rPr>
              <a:t>cumbes</a:t>
            </a:r>
            <a:r>
              <a:rPr lang="pt-BR" dirty="0">
                <a:latin typeface="Franklin Gothic Medium" pitchFamily="34" charset="0"/>
              </a:rPr>
              <a:t> na Venezuela; e </a:t>
            </a:r>
            <a:r>
              <a:rPr lang="pt-BR" i="1" dirty="0">
                <a:latin typeface="Franklin Gothic Medium" pitchFamily="34" charset="0"/>
              </a:rPr>
              <a:t>marrons</a:t>
            </a:r>
            <a:r>
              <a:rPr lang="pt-BR" dirty="0">
                <a:latin typeface="Franklin Gothic Medium" pitchFamily="34" charset="0"/>
              </a:rPr>
              <a:t> na </a:t>
            </a:r>
            <a:r>
              <a:rPr lang="pt-BR" dirty="0" smtClean="0">
                <a:latin typeface="Franklin Gothic Medium" pitchFamily="34" charset="0"/>
              </a:rPr>
              <a:t>Jamaica, nas </a:t>
            </a:r>
            <a:r>
              <a:rPr lang="pt-BR" dirty="0">
                <a:latin typeface="Franklin Gothic Medium" pitchFamily="34" charset="0"/>
              </a:rPr>
              <a:t>Guianas e nos Estados Unidos</a:t>
            </a:r>
            <a:r>
              <a:rPr lang="pt-BR" dirty="0" smtClean="0">
                <a:latin typeface="Franklin Gothic Medium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pt-BR" dirty="0">
                <a:latin typeface="Franklin Gothic Medium" pitchFamily="34" charset="0"/>
              </a:rPr>
              <a:t>Quilombo não era somente um local para refúgio de </a:t>
            </a:r>
            <a:r>
              <a:rPr lang="pt-BR" dirty="0" smtClean="0">
                <a:latin typeface="Franklin Gothic Medium" pitchFamily="34" charset="0"/>
              </a:rPr>
              <a:t>escravizados fugidos</a:t>
            </a:r>
            <a:r>
              <a:rPr lang="pt-BR" dirty="0">
                <a:latin typeface="Franklin Gothic Medium" pitchFamily="34" charset="0"/>
              </a:rPr>
              <a:t>, tratava-se de uma reunião fraterna e livre, com laços de </a:t>
            </a:r>
            <a:r>
              <a:rPr lang="pt-BR" dirty="0" smtClean="0">
                <a:latin typeface="Franklin Gothic Medium" pitchFamily="34" charset="0"/>
              </a:rPr>
              <a:t>solidariedade e </a:t>
            </a:r>
            <a:r>
              <a:rPr lang="pt-BR" dirty="0">
                <a:latin typeface="Franklin Gothic Medium" pitchFamily="34" charset="0"/>
              </a:rPr>
              <a:t>convivência resultante do esforço de negros </a:t>
            </a:r>
            <a:r>
              <a:rPr lang="pt-BR" dirty="0" smtClean="0">
                <a:latin typeface="Franklin Gothic Medium" pitchFamily="34" charset="0"/>
              </a:rPr>
              <a:t>escravizados em </a:t>
            </a:r>
            <a:r>
              <a:rPr lang="pt-BR" dirty="0">
                <a:latin typeface="Franklin Gothic Medium" pitchFamily="34" charset="0"/>
              </a:rPr>
              <a:t>resgatar sua liberdade e dignidade por meio da fuga do </a:t>
            </a:r>
            <a:r>
              <a:rPr lang="pt-BR" dirty="0" smtClean="0">
                <a:latin typeface="Franklin Gothic Medium" pitchFamily="34" charset="0"/>
              </a:rPr>
              <a:t>cativeiro e </a:t>
            </a:r>
            <a:r>
              <a:rPr lang="pt-BR" dirty="0">
                <a:latin typeface="Franklin Gothic Medium" pitchFamily="34" charset="0"/>
              </a:rPr>
              <a:t>da organização de uma sociedade </a:t>
            </a:r>
            <a:r>
              <a:rPr lang="pt-BR" dirty="0" smtClean="0">
                <a:latin typeface="Franklin Gothic Medium" pitchFamily="34" charset="0"/>
              </a:rPr>
              <a:t>livre.</a:t>
            </a:r>
          </a:p>
          <a:p>
            <a:pPr>
              <a:spcAft>
                <a:spcPts val="600"/>
              </a:spcAft>
            </a:pPr>
            <a:r>
              <a:rPr lang="pt-BR" dirty="0">
                <a:latin typeface="Franklin Gothic Medium" pitchFamily="34" charset="0"/>
              </a:rPr>
              <a:t>Palmares não era apenas um, mas uma </a:t>
            </a:r>
            <a:r>
              <a:rPr lang="pt-BR" dirty="0" smtClean="0">
                <a:latin typeface="Franklin Gothic Medium" pitchFamily="34" charset="0"/>
              </a:rPr>
              <a:t>série de </a:t>
            </a:r>
            <a:r>
              <a:rPr lang="pt-BR" dirty="0">
                <a:latin typeface="Franklin Gothic Medium" pitchFamily="34" charset="0"/>
              </a:rPr>
              <a:t>doze ou mais quilombos organizados no fim do século XVII. </a:t>
            </a:r>
            <a:r>
              <a:rPr lang="pt-BR" dirty="0" smtClean="0">
                <a:latin typeface="Franklin Gothic Medium" pitchFamily="34" charset="0"/>
              </a:rPr>
              <a:t>Calcula-se </a:t>
            </a:r>
            <a:r>
              <a:rPr lang="pt-BR" dirty="0">
                <a:latin typeface="Franklin Gothic Medium" pitchFamily="34" charset="0"/>
              </a:rPr>
              <a:t>que ali viviam entre 20 a 30 mil </a:t>
            </a:r>
            <a:r>
              <a:rPr lang="pt-BR" dirty="0" smtClean="0">
                <a:latin typeface="Franklin Gothic Medium" pitchFamily="34" charset="0"/>
              </a:rPr>
              <a:t>pessoas. Esse </a:t>
            </a:r>
            <a:r>
              <a:rPr lang="pt-BR" dirty="0">
                <a:latin typeface="Franklin Gothic Medium" pitchFamily="34" charset="0"/>
              </a:rPr>
              <a:t>quilombo </a:t>
            </a:r>
            <a:r>
              <a:rPr lang="pt-BR" dirty="0" smtClean="0">
                <a:latin typeface="Franklin Gothic Medium" pitchFamily="34" charset="0"/>
              </a:rPr>
              <a:t>perdurou por </a:t>
            </a:r>
            <a:r>
              <a:rPr lang="pt-BR" dirty="0">
                <a:latin typeface="Franklin Gothic Medium" pitchFamily="34" charset="0"/>
              </a:rPr>
              <a:t>um </a:t>
            </a:r>
            <a:r>
              <a:rPr lang="pt-BR" dirty="0" smtClean="0">
                <a:latin typeface="Franklin Gothic Medium" pitchFamily="34" charset="0"/>
              </a:rPr>
              <a:t>século.</a:t>
            </a:r>
          </a:p>
          <a:p>
            <a:pPr>
              <a:spcAft>
                <a:spcPts val="600"/>
              </a:spcAft>
            </a:pPr>
            <a:r>
              <a:rPr lang="pt-BR" dirty="0" smtClean="0">
                <a:latin typeface="Franklin Gothic Medium" pitchFamily="34" charset="0"/>
              </a:rPr>
              <a:t>É </a:t>
            </a:r>
            <a:r>
              <a:rPr lang="pt-BR" dirty="0">
                <a:latin typeface="Franklin Gothic Medium" pitchFamily="34" charset="0"/>
              </a:rPr>
              <a:t>muito difícil precisar o número </a:t>
            </a:r>
            <a:r>
              <a:rPr lang="pt-BR" dirty="0" smtClean="0">
                <a:latin typeface="Franklin Gothic Medium" pitchFamily="34" charset="0"/>
              </a:rPr>
              <a:t>de quilombos </a:t>
            </a:r>
            <a:r>
              <a:rPr lang="pt-BR" dirty="0">
                <a:latin typeface="Franklin Gothic Medium" pitchFamily="34" charset="0"/>
              </a:rPr>
              <a:t>nos anos finais do escravagismo, dados os poucos </a:t>
            </a:r>
            <a:r>
              <a:rPr lang="pt-BR" dirty="0" smtClean="0">
                <a:latin typeface="Franklin Gothic Medium" pitchFamily="34" charset="0"/>
              </a:rPr>
              <a:t>registros existentes</a:t>
            </a:r>
            <a:r>
              <a:rPr lang="pt-BR" dirty="0">
                <a:latin typeface="Franklin Gothic Medium" pitchFamily="34" charset="0"/>
              </a:rPr>
              <a:t>. No entanto, o governo federal através da </a:t>
            </a:r>
            <a:r>
              <a:rPr lang="pt-BR" dirty="0" smtClean="0">
                <a:latin typeface="Franklin Gothic Medium" pitchFamily="34" charset="0"/>
              </a:rPr>
              <a:t>Fundação Palmares </a:t>
            </a:r>
            <a:r>
              <a:rPr lang="pt-BR" dirty="0">
                <a:latin typeface="Franklin Gothic Medium" pitchFamily="34" charset="0"/>
              </a:rPr>
              <a:t>reconhece a existência de 1.838 comunidades </a:t>
            </a:r>
            <a:r>
              <a:rPr lang="pt-BR" dirty="0" smtClean="0">
                <a:latin typeface="Franklin Gothic Medium" pitchFamily="34" charset="0"/>
              </a:rPr>
              <a:t>remanescentes de </a:t>
            </a:r>
            <a:r>
              <a:rPr lang="pt-BR" dirty="0">
                <a:latin typeface="Franklin Gothic Medium" pitchFamily="34" charset="0"/>
              </a:rPr>
              <a:t>quilombos, contudo entidades e órgãos do governo federal </a:t>
            </a:r>
            <a:r>
              <a:rPr lang="pt-BR" dirty="0" smtClean="0">
                <a:latin typeface="Franklin Gothic Medium" pitchFamily="34" charset="0"/>
              </a:rPr>
              <a:t>afirmam que </a:t>
            </a:r>
            <a:r>
              <a:rPr lang="pt-BR" dirty="0">
                <a:latin typeface="Franklin Gothic Medium" pitchFamily="34" charset="0"/>
              </a:rPr>
              <a:t>pode ser quase 3 mil, pois além das comunidades já </a:t>
            </a:r>
            <a:r>
              <a:rPr lang="pt-BR" dirty="0" smtClean="0">
                <a:latin typeface="Franklin Gothic Medium" pitchFamily="34" charset="0"/>
              </a:rPr>
              <a:t>reconhecidas há </a:t>
            </a:r>
            <a:r>
              <a:rPr lang="pt-BR" dirty="0">
                <a:latin typeface="Franklin Gothic Medium" pitchFamily="34" charset="0"/>
              </a:rPr>
              <a:t>outras tantas que ainda estão em processo de certificação.</a:t>
            </a:r>
            <a:endParaRPr lang="fr-FR" dirty="0">
              <a:latin typeface="Franklin Gothic Medium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10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412F467-1B91-4962-B1B2-43146D675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E7872ED-E1DA-4C09-B574-9CBDD4AD3D8E}"/>
              </a:ext>
            </a:extLst>
          </p:cNvPr>
          <p:cNvSpPr/>
          <p:nvPr/>
        </p:nvSpPr>
        <p:spPr>
          <a:xfrm>
            <a:off x="271463" y="243794"/>
            <a:ext cx="7229269" cy="58342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D5B8ECAB-B1A1-48E5-84A2-E94DED5A47CB}"/>
              </a:ext>
            </a:extLst>
          </p:cNvPr>
          <p:cNvSpPr txBox="1"/>
          <p:nvPr/>
        </p:nvSpPr>
        <p:spPr>
          <a:xfrm>
            <a:off x="554699" y="288088"/>
            <a:ext cx="585845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2000" dirty="0" smtClean="0"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Direito dos quilombolas</a:t>
            </a:r>
            <a:endParaRPr lang="pt-BR" sz="2000" dirty="0">
              <a:latin typeface="Franklin Gothic Book" panose="020B05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52C03E29-31D9-4C71-996C-376D068366B0}"/>
              </a:ext>
            </a:extLst>
          </p:cNvPr>
          <p:cNvSpPr txBox="1"/>
          <p:nvPr/>
        </p:nvSpPr>
        <p:spPr>
          <a:xfrm>
            <a:off x="554701" y="683849"/>
            <a:ext cx="6677446" cy="5416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1600" dirty="0">
                <a:latin typeface="Franklin Gothic Medium" pitchFamily="34" charset="0"/>
              </a:rPr>
              <a:t>O primeiro </a:t>
            </a:r>
            <a:r>
              <a:rPr lang="pt-BR" sz="1600" dirty="0" smtClean="0">
                <a:latin typeface="Franklin Gothic Medium" pitchFamily="34" charset="0"/>
              </a:rPr>
              <a:t>direito </a:t>
            </a:r>
            <a:r>
              <a:rPr lang="pt-BR" sz="1600" dirty="0">
                <a:latin typeface="Franklin Gothic Medium" pitchFamily="34" charset="0"/>
              </a:rPr>
              <a:t>concreto apareceu no texto constitucional de 1988, por meio do Artigo 68 do Ato das Disposições Constitucionais Transitórias.</a:t>
            </a:r>
          </a:p>
          <a:p>
            <a:endParaRPr lang="pt-BR" sz="1600" dirty="0">
              <a:latin typeface="Franklin Gothic Medium" pitchFamily="34" charset="0"/>
            </a:endParaRPr>
          </a:p>
          <a:p>
            <a:r>
              <a:rPr lang="pt-BR" sz="1600" b="1" i="1" dirty="0">
                <a:latin typeface="Franklin Gothic Medium" pitchFamily="34" charset="0"/>
              </a:rPr>
              <a:t>Aos remanescentes das comunidades dos </a:t>
            </a:r>
            <a:r>
              <a:rPr lang="pt-BR" sz="1600" b="1" i="1" dirty="0" smtClean="0">
                <a:latin typeface="Franklin Gothic Medium" pitchFamily="34" charset="0"/>
              </a:rPr>
              <a:t>quilombos</a:t>
            </a:r>
            <a:br>
              <a:rPr lang="pt-BR" sz="1600" b="1" i="1" dirty="0" smtClean="0">
                <a:latin typeface="Franklin Gothic Medium" pitchFamily="34" charset="0"/>
              </a:rPr>
            </a:br>
            <a:r>
              <a:rPr lang="pt-BR" sz="1600" b="1" i="1" dirty="0" smtClean="0">
                <a:latin typeface="Franklin Gothic Medium" pitchFamily="34" charset="0"/>
              </a:rPr>
              <a:t>que </a:t>
            </a:r>
            <a:r>
              <a:rPr lang="pt-BR" sz="1600" b="1" i="1" dirty="0">
                <a:latin typeface="Franklin Gothic Medium" pitchFamily="34" charset="0"/>
              </a:rPr>
              <a:t>estejam ocupando suas terras é reconhecida </a:t>
            </a:r>
            <a:r>
              <a:rPr lang="pt-BR" sz="1600" b="1" i="1" dirty="0" smtClean="0">
                <a:latin typeface="Franklin Gothic Medium" pitchFamily="34" charset="0"/>
              </a:rPr>
              <a:t>a</a:t>
            </a:r>
            <a:br>
              <a:rPr lang="pt-BR" sz="1600" b="1" i="1" dirty="0" smtClean="0">
                <a:latin typeface="Franklin Gothic Medium" pitchFamily="34" charset="0"/>
              </a:rPr>
            </a:br>
            <a:r>
              <a:rPr lang="pt-BR" sz="1600" b="1" i="1" dirty="0" smtClean="0">
                <a:latin typeface="Franklin Gothic Medium" pitchFamily="34" charset="0"/>
              </a:rPr>
              <a:t>propriedade </a:t>
            </a:r>
            <a:r>
              <a:rPr lang="pt-BR" sz="1600" b="1" i="1" dirty="0">
                <a:latin typeface="Franklin Gothic Medium" pitchFamily="34" charset="0"/>
              </a:rPr>
              <a:t>definitiva, devendo o Estado </a:t>
            </a:r>
            <a:r>
              <a:rPr lang="pt-BR" sz="1600" b="1" i="1" dirty="0">
                <a:latin typeface="Franklin Gothic Medium" pitchFamily="34" charset="0"/>
              </a:rPr>
              <a:t>emitir-lhes</a:t>
            </a:r>
            <a:r>
              <a:rPr lang="pt-BR" sz="1600" b="1" i="1" dirty="0">
                <a:latin typeface="Franklin Gothic Medium" pitchFamily="34" charset="0"/>
              </a:rPr>
              <a:t> </a:t>
            </a:r>
            <a:r>
              <a:rPr lang="pt-BR" sz="1600" b="1" i="1" dirty="0" smtClean="0">
                <a:latin typeface="Franklin Gothic Medium" pitchFamily="34" charset="0"/>
              </a:rPr>
              <a:t>os</a:t>
            </a:r>
            <a:br>
              <a:rPr lang="pt-BR" sz="1600" b="1" i="1" dirty="0" smtClean="0">
                <a:latin typeface="Franklin Gothic Medium" pitchFamily="34" charset="0"/>
              </a:rPr>
            </a:br>
            <a:r>
              <a:rPr lang="pt-BR" sz="1600" b="1" i="1" dirty="0" smtClean="0">
                <a:latin typeface="Franklin Gothic Medium" pitchFamily="34" charset="0"/>
              </a:rPr>
              <a:t>títulos </a:t>
            </a:r>
            <a:r>
              <a:rPr lang="pt-BR" sz="1600" b="1" i="1" dirty="0">
                <a:latin typeface="Franklin Gothic Medium" pitchFamily="34" charset="0"/>
              </a:rPr>
              <a:t>respectivos”</a:t>
            </a:r>
          </a:p>
          <a:p>
            <a:endParaRPr lang="pt-BR" sz="1600" b="1" i="1" dirty="0">
              <a:latin typeface="Franklin Gothic Medium" pitchFamily="34" charset="0"/>
            </a:endParaRPr>
          </a:p>
          <a:p>
            <a:r>
              <a:rPr lang="pt-BR" sz="1600" dirty="0">
                <a:latin typeface="Franklin Gothic Medium" pitchFamily="34" charset="0"/>
              </a:rPr>
              <a:t>e dos artigos 215 e 216 de nossa Carta Magna, que apontam diretrizes para a proteção do patrimônio e das manifestações culturais dos diferentes segmentos étnicos nacionais ou grupos formadores da sociedade brasileira, conforme citado nos mesmos artigos</a:t>
            </a:r>
            <a:r>
              <a:rPr lang="pt-BR" sz="1600" dirty="0" smtClean="0">
                <a:latin typeface="Franklin Gothic Medium" pitchFamily="34" charset="0"/>
              </a:rPr>
              <a:t>.</a:t>
            </a:r>
          </a:p>
          <a:p>
            <a:endParaRPr lang="pt-BR" sz="1600" dirty="0">
              <a:latin typeface="Franklin Gothic Medium" pitchFamily="34" charset="0"/>
            </a:endParaRPr>
          </a:p>
          <a:p>
            <a:r>
              <a:rPr lang="pt-BR" sz="1600" dirty="0">
                <a:latin typeface="Franklin Gothic Medium" pitchFamily="34" charset="0"/>
              </a:rPr>
              <a:t>DECRETO Nº 4.887, DE 20 DE NOVEMBRO DE </a:t>
            </a:r>
            <a:r>
              <a:rPr lang="pt-BR" sz="1600" dirty="0" smtClean="0">
                <a:latin typeface="Franklin Gothic Medium" pitchFamily="34" charset="0"/>
              </a:rPr>
              <a:t>2003.</a:t>
            </a:r>
          </a:p>
          <a:p>
            <a:r>
              <a:rPr lang="pt-BR" sz="1600" dirty="0" smtClean="0">
                <a:latin typeface="Franklin Gothic Medium" pitchFamily="34" charset="0"/>
              </a:rPr>
              <a:t>Regulamenta </a:t>
            </a:r>
            <a:r>
              <a:rPr lang="pt-BR" sz="1600" dirty="0">
                <a:latin typeface="Franklin Gothic Medium" pitchFamily="34" charset="0"/>
              </a:rPr>
              <a:t>o procedimento para identificação, reconhecimento, delimitação, demarcação e titulação das terras ocupadas por remanescentes das comunidades dos quilombos de que trata o art. 68 do Ato das Disposições Constitucionais Transitórias</a:t>
            </a:r>
            <a:r>
              <a:rPr lang="pt-BR" sz="1600" dirty="0" smtClean="0">
                <a:latin typeface="Franklin Gothic Medium" pitchFamily="34" charset="0"/>
              </a:rPr>
              <a:t>.</a:t>
            </a:r>
          </a:p>
          <a:p>
            <a:r>
              <a:rPr lang="pt-BR" sz="1600" dirty="0">
                <a:latin typeface="Franklin Gothic Medium" pitchFamily="34" charset="0"/>
              </a:rPr>
              <a:t>“Os grupos étnico-raciais segundo critérios de </a:t>
            </a:r>
            <a:r>
              <a:rPr lang="pt-BR" sz="1600" dirty="0" err="1">
                <a:latin typeface="Franklin Gothic Medium" pitchFamily="34" charset="0"/>
              </a:rPr>
              <a:t>auto-atribuição</a:t>
            </a:r>
            <a:r>
              <a:rPr lang="pt-BR" sz="1600" dirty="0">
                <a:latin typeface="Franklin Gothic Medium" pitchFamily="34" charset="0"/>
              </a:rPr>
              <a:t>, </a:t>
            </a:r>
            <a:r>
              <a:rPr lang="pt-BR" sz="1600" dirty="0" smtClean="0">
                <a:latin typeface="Franklin Gothic Medium" pitchFamily="34" charset="0"/>
              </a:rPr>
              <a:t>com trajetória </a:t>
            </a:r>
            <a:r>
              <a:rPr lang="pt-BR" sz="1600" dirty="0">
                <a:latin typeface="Franklin Gothic Medium" pitchFamily="34" charset="0"/>
              </a:rPr>
              <a:t>histórica própria, dotados de relações territoriais </a:t>
            </a:r>
            <a:r>
              <a:rPr lang="pt-BR" sz="1600" dirty="0" smtClean="0">
                <a:latin typeface="Franklin Gothic Medium" pitchFamily="34" charset="0"/>
              </a:rPr>
              <a:t>específicas, com </a:t>
            </a:r>
            <a:r>
              <a:rPr lang="pt-BR" sz="1600" dirty="0">
                <a:latin typeface="Franklin Gothic Medium" pitchFamily="34" charset="0"/>
              </a:rPr>
              <a:t>presunção de ancestralidade negra relacionada com a </a:t>
            </a:r>
            <a:r>
              <a:rPr lang="pt-BR" sz="1600" dirty="0" smtClean="0">
                <a:latin typeface="Franklin Gothic Medium" pitchFamily="34" charset="0"/>
              </a:rPr>
              <a:t>resistência à </a:t>
            </a:r>
            <a:r>
              <a:rPr lang="pt-BR" sz="1600" dirty="0">
                <a:latin typeface="Franklin Gothic Medium" pitchFamily="34" charset="0"/>
              </a:rPr>
              <a:t>opressão histórica sofrida”</a:t>
            </a:r>
            <a:endParaRPr lang="fr-FR" sz="1600" dirty="0">
              <a:latin typeface="Franklin Gothic Medium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307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D178F3C-0CCE-4E12-ABCF-CEB32E099C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94FB28B-7457-4F65-AA10-4F8ECFA82230}"/>
              </a:ext>
            </a:extLst>
          </p:cNvPr>
          <p:cNvSpPr/>
          <p:nvPr/>
        </p:nvSpPr>
        <p:spPr>
          <a:xfrm>
            <a:off x="271463" y="270669"/>
            <a:ext cx="11649075" cy="574511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C6B1294-98B6-4B35-8A0E-DB34D6BC94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4" b="4237"/>
          <a:stretch/>
        </p:blipFill>
        <p:spPr>
          <a:xfrm>
            <a:off x="2879279" y="3372580"/>
            <a:ext cx="6433439" cy="3418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57CF87CD-EA3A-48FB-BF51-F90F918E6098}"/>
              </a:ext>
            </a:extLst>
          </p:cNvPr>
          <p:cNvSpPr txBox="1"/>
          <p:nvPr/>
        </p:nvSpPr>
        <p:spPr>
          <a:xfrm>
            <a:off x="1553954" y="285055"/>
            <a:ext cx="483510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2000" dirty="0" err="1"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Ressemantização</a:t>
            </a:r>
            <a:r>
              <a:rPr lang="pt-BR" sz="2000" dirty="0"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conceito de “quilombo”</a:t>
            </a:r>
            <a:endParaRPr lang="en-US" sz="2000" dirty="0">
              <a:latin typeface="Franklin Gothic Book" panose="020B05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47E89160-FBC0-4687-868B-0AB71EC9A55E}"/>
              </a:ext>
            </a:extLst>
          </p:cNvPr>
          <p:cNvSpPr txBox="1"/>
          <p:nvPr/>
        </p:nvSpPr>
        <p:spPr>
          <a:xfrm>
            <a:off x="1189084" y="788545"/>
            <a:ext cx="9813831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t-BR" dirty="0">
                <a:latin typeface="Franklin Gothic Medium" pitchFamily="34" charset="0"/>
              </a:rPr>
              <a:t>“a situação presente dos segmentos negros em diferentes regiões e </a:t>
            </a:r>
            <a:r>
              <a:rPr lang="pt-BR" dirty="0" smtClean="0">
                <a:latin typeface="Franklin Gothic Medium" pitchFamily="34" charset="0"/>
              </a:rPr>
              <a:t>contextos </a:t>
            </a:r>
            <a:r>
              <a:rPr lang="pt-BR" dirty="0">
                <a:latin typeface="Franklin Gothic Medium" pitchFamily="34" charset="0"/>
              </a:rPr>
              <a:t>é utilizado para designar um legado, uma herança cultural e material que lhe confere uma referência presencial no sentimento de ser e pertencer a um lugar específico”, </a:t>
            </a:r>
            <a:r>
              <a:rPr lang="pt-BR" sz="1100" dirty="0">
                <a:latin typeface="Franklin Gothic Medium" pitchFamily="34" charset="0"/>
              </a:rPr>
              <a:t>João Pacheco no Relatório Final do Grupo de Trabalho. ITESP, 1997, publicado posteriormente em Quilombos em São Paulo: tradições, direitos e lutas. org. Tânia Andrade. São Paulo: IMESP, 1997</a:t>
            </a:r>
            <a:r>
              <a:rPr lang="pt-BR" sz="1100" dirty="0" smtClean="0">
                <a:latin typeface="Franklin Gothic Medium" pitchFamily="34" charset="0"/>
              </a:rPr>
              <a:t>.</a:t>
            </a:r>
          </a:p>
          <a:p>
            <a:r>
              <a:rPr lang="pt-BR" dirty="0">
                <a:latin typeface="Franklin Gothic Medium" pitchFamily="34" charset="0"/>
              </a:rPr>
              <a:t>O direito à propriedade da terra é uma luta política e jurídica </a:t>
            </a:r>
            <a:r>
              <a:rPr lang="pt-BR" dirty="0" smtClean="0">
                <a:latin typeface="Franklin Gothic Medium" pitchFamily="34" charset="0"/>
              </a:rPr>
              <a:t>contra a </a:t>
            </a:r>
            <a:r>
              <a:rPr lang="pt-BR" dirty="0">
                <a:latin typeface="Franklin Gothic Medium" pitchFamily="34" charset="0"/>
              </a:rPr>
              <a:t>pressão do poder das instituições privadas com o aval da </a:t>
            </a:r>
            <a:r>
              <a:rPr lang="pt-BR" dirty="0" smtClean="0">
                <a:latin typeface="Franklin Gothic Medium" pitchFamily="34" charset="0"/>
              </a:rPr>
              <a:t>instituição pública </a:t>
            </a:r>
            <a:r>
              <a:rPr lang="pt-BR" dirty="0">
                <a:latin typeface="Franklin Gothic Medium" pitchFamily="34" charset="0"/>
              </a:rPr>
              <a:t>estadual e municipal. Em função do </a:t>
            </a:r>
            <a:r>
              <a:rPr lang="pt-BR" dirty="0" smtClean="0">
                <a:latin typeface="Franklin Gothic Medium" pitchFamily="34" charset="0"/>
              </a:rPr>
              <a:t>desenvolvimento capitalista</a:t>
            </a:r>
            <a:r>
              <a:rPr lang="pt-BR" dirty="0">
                <a:latin typeface="Franklin Gothic Medium" pitchFamily="34" charset="0"/>
              </a:rPr>
              <a:t>, os quilombolas foram sujeitos a ameaças, extinção e </a:t>
            </a:r>
            <a:r>
              <a:rPr lang="pt-BR" dirty="0" smtClean="0">
                <a:latin typeface="Franklin Gothic Medium" pitchFamily="34" charset="0"/>
              </a:rPr>
              <a:t>expropriação das </a:t>
            </a:r>
            <a:r>
              <a:rPr lang="pt-BR" dirty="0">
                <a:latin typeface="Franklin Gothic Medium" pitchFamily="34" charset="0"/>
              </a:rPr>
              <a:t>famílias de suas terras.</a:t>
            </a:r>
            <a:endParaRPr lang="pt-BR" dirty="0" smtClean="0">
              <a:latin typeface="Franklin Gothic Medium" pitchFamily="34" charset="0"/>
            </a:endParaRPr>
          </a:p>
          <a:p>
            <a:r>
              <a:rPr lang="pt-BR" dirty="0" smtClean="0">
                <a:latin typeface="Franklin Gothic Medium" pitchFamily="34" charset="0"/>
              </a:rPr>
              <a:t>As </a:t>
            </a:r>
            <a:r>
              <a:rPr lang="pt-BR" dirty="0">
                <a:latin typeface="Franklin Gothic Medium" pitchFamily="34" charset="0"/>
              </a:rPr>
              <a:t>comunidades desenvolveram ao longo do tempo, e de certa maneira ainda o fazem, práticas culturais, seus modos de vida naquele território. A identidade destes grupos se define pela experiência vivida e o compartilhamento das versões de suas trajetórias históricas comuns, possibilitando a continuidade do grupo</a:t>
            </a:r>
            <a:r>
              <a:rPr lang="pt-BR" dirty="0" smtClean="0">
                <a:latin typeface="Franklin Gothic Medium" pitchFamily="34" charset="0"/>
              </a:rPr>
              <a:t>.</a:t>
            </a:r>
            <a:endParaRPr lang="pt-BR" dirty="0">
              <a:latin typeface="Franklin Gothic Medium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0794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D178F3C-0CCE-4E12-ABCF-CEB32E099CAB}"/>
              </a:ext>
            </a:extLst>
          </p:cNvPr>
          <p:cNvSpPr/>
          <p:nvPr/>
        </p:nvSpPr>
        <p:spPr>
          <a:xfrm>
            <a:off x="0" y="0"/>
            <a:ext cx="60948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1107BE4C-EFE4-4840-B406-B0A76178E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164" y="0"/>
            <a:ext cx="6224836" cy="687939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57CF87CD-EA3A-48FB-BF51-F90F918E6098}"/>
              </a:ext>
            </a:extLst>
          </p:cNvPr>
          <p:cNvSpPr txBox="1"/>
          <p:nvPr/>
        </p:nvSpPr>
        <p:spPr>
          <a:xfrm>
            <a:off x="271462" y="437987"/>
            <a:ext cx="554574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2000" dirty="0" smtClean="0"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Comunidades quilombolas hoje</a:t>
            </a:r>
            <a:endParaRPr lang="en-US" sz="2000" dirty="0">
              <a:latin typeface="Franklin Gothic Book" panose="020B05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47E89160-FBC0-4687-868B-0AB71EC9A55E}"/>
              </a:ext>
            </a:extLst>
          </p:cNvPr>
          <p:cNvSpPr txBox="1"/>
          <p:nvPr/>
        </p:nvSpPr>
        <p:spPr>
          <a:xfrm>
            <a:off x="271461" y="951448"/>
            <a:ext cx="5545750" cy="53245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pt-BR" dirty="0">
                <a:latin typeface="Franklin Gothic Medium" pitchFamily="34" charset="0"/>
              </a:rPr>
              <a:t>Em 2013, a Secretaria de Promoção de Políticas da </a:t>
            </a:r>
            <a:r>
              <a:rPr lang="pt-BR" dirty="0" smtClean="0">
                <a:latin typeface="Franklin Gothic Medium" pitchFamily="34" charset="0"/>
              </a:rPr>
              <a:t>Igualdade Racial </a:t>
            </a:r>
            <a:r>
              <a:rPr lang="pt-BR" dirty="0">
                <a:latin typeface="Franklin Gothic Medium" pitchFamily="34" charset="0"/>
              </a:rPr>
              <a:t>(SEPPIR) divulgou um número estimado de 2.197 </a:t>
            </a:r>
            <a:r>
              <a:rPr lang="pt-BR" dirty="0" smtClean="0">
                <a:latin typeface="Franklin Gothic Medium" pitchFamily="34" charset="0"/>
              </a:rPr>
              <a:t>comunidades quilombolas </a:t>
            </a:r>
            <a:r>
              <a:rPr lang="pt-BR" dirty="0">
                <a:latin typeface="Franklin Gothic Medium" pitchFamily="34" charset="0"/>
              </a:rPr>
              <a:t>identificadas, presentes em 24 </a:t>
            </a:r>
            <a:r>
              <a:rPr lang="pt-BR" dirty="0" smtClean="0">
                <a:latin typeface="Franklin Gothic Medium" pitchFamily="34" charset="0"/>
              </a:rPr>
              <a:t>estados, </a:t>
            </a:r>
            <a:r>
              <a:rPr lang="pt-BR" dirty="0">
                <a:latin typeface="Franklin Gothic Medium" pitchFamily="34" charset="0"/>
              </a:rPr>
              <a:t>com uma </a:t>
            </a:r>
            <a:r>
              <a:rPr lang="pt-BR" dirty="0" smtClean="0">
                <a:latin typeface="Franklin Gothic Medium" pitchFamily="34" charset="0"/>
              </a:rPr>
              <a:t>maior concentração </a:t>
            </a:r>
            <a:r>
              <a:rPr lang="pt-BR" dirty="0">
                <a:latin typeface="Franklin Gothic Medium" pitchFamily="34" charset="0"/>
              </a:rPr>
              <a:t>nos estados do Maranhão, Pará, Pernambuco, Bahia </a:t>
            </a:r>
            <a:r>
              <a:rPr lang="pt-BR" dirty="0" smtClean="0">
                <a:latin typeface="Franklin Gothic Medium" pitchFamily="34" charset="0"/>
              </a:rPr>
              <a:t>e Minas </a:t>
            </a:r>
            <a:r>
              <a:rPr lang="pt-BR" dirty="0">
                <a:latin typeface="Franklin Gothic Medium" pitchFamily="34" charset="0"/>
              </a:rPr>
              <a:t>Gerais. Estima-se a existência de 214 mil famílias, </a:t>
            </a:r>
            <a:r>
              <a:rPr lang="pt-BR" dirty="0" smtClean="0">
                <a:latin typeface="Franklin Gothic Medium" pitchFamily="34" charset="0"/>
              </a:rPr>
              <a:t>resultando em </a:t>
            </a:r>
            <a:r>
              <a:rPr lang="pt-BR" dirty="0">
                <a:latin typeface="Franklin Gothic Medium" pitchFamily="34" charset="0"/>
              </a:rPr>
              <a:t>1,17 milhões de quilombolas em todo o país</a:t>
            </a:r>
            <a:r>
              <a:rPr lang="pt-BR" dirty="0" smtClean="0">
                <a:latin typeface="Franklin Gothic Medium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pt-BR" dirty="0">
                <a:latin typeface="Franklin Gothic Medium" pitchFamily="34" charset="0"/>
              </a:rPr>
              <a:t>A pendência existente no Brasil com relação à apropriação e </a:t>
            </a:r>
            <a:r>
              <a:rPr lang="pt-BR" dirty="0" smtClean="0">
                <a:latin typeface="Franklin Gothic Medium" pitchFamily="34" charset="0"/>
              </a:rPr>
              <a:t>regularização das </a:t>
            </a:r>
            <a:r>
              <a:rPr lang="pt-BR" dirty="0">
                <a:latin typeface="Franklin Gothic Medium" pitchFamily="34" charset="0"/>
              </a:rPr>
              <a:t>terras, o racismo, a arbitrariedade e a violência </a:t>
            </a:r>
            <a:r>
              <a:rPr lang="pt-BR" dirty="0" smtClean="0">
                <a:latin typeface="Franklin Gothic Medium" pitchFamily="34" charset="0"/>
              </a:rPr>
              <a:t>são herança </a:t>
            </a:r>
            <a:r>
              <a:rPr lang="pt-BR" dirty="0">
                <a:latin typeface="Franklin Gothic Medium" pitchFamily="34" charset="0"/>
              </a:rPr>
              <a:t>histórica. Os negros, </a:t>
            </a:r>
            <a:r>
              <a:rPr lang="pt-BR" dirty="0" smtClean="0">
                <a:latin typeface="Franklin Gothic Medium" pitchFamily="34" charset="0"/>
              </a:rPr>
              <a:t>diferentemente </a:t>
            </a:r>
            <a:r>
              <a:rPr lang="pt-BR" dirty="0">
                <a:latin typeface="Franklin Gothic Medium" pitchFamily="34" charset="0"/>
              </a:rPr>
              <a:t>dos índios – </a:t>
            </a:r>
            <a:r>
              <a:rPr lang="pt-BR" dirty="0" smtClean="0">
                <a:latin typeface="Franklin Gothic Medium" pitchFamily="34" charset="0"/>
              </a:rPr>
              <a:t>considerados como </a:t>
            </a:r>
            <a:r>
              <a:rPr lang="pt-BR" dirty="0">
                <a:latin typeface="Franklin Gothic Medium" pitchFamily="34" charset="0"/>
              </a:rPr>
              <a:t>“da terra”–, enfrentaram muitos questionamentos sobre </a:t>
            </a:r>
            <a:r>
              <a:rPr lang="pt-BR" dirty="0" smtClean="0">
                <a:latin typeface="Franklin Gothic Medium" pitchFamily="34" charset="0"/>
              </a:rPr>
              <a:t>a legitimidade </a:t>
            </a:r>
            <a:r>
              <a:rPr lang="pt-BR" dirty="0">
                <a:latin typeface="Franklin Gothic Medium" pitchFamily="34" charset="0"/>
              </a:rPr>
              <a:t>de apropriarem-se de um lugar cujo espaço pudesse </a:t>
            </a:r>
            <a:r>
              <a:rPr lang="pt-BR" dirty="0" smtClean="0">
                <a:latin typeface="Franklin Gothic Medium" pitchFamily="34" charset="0"/>
              </a:rPr>
              <a:t>ser organizado </a:t>
            </a:r>
            <a:r>
              <a:rPr lang="pt-BR" dirty="0">
                <a:latin typeface="Franklin Gothic Medium" pitchFamily="34" charset="0"/>
              </a:rPr>
              <a:t>conforme suas condições, valores e práticas </a:t>
            </a:r>
            <a:r>
              <a:rPr lang="pt-BR" dirty="0" smtClean="0">
                <a:latin typeface="Franklin Gothic Medium" pitchFamily="34" charset="0"/>
              </a:rPr>
              <a:t>culturais.</a:t>
            </a:r>
          </a:p>
          <a:p>
            <a:pPr>
              <a:spcAft>
                <a:spcPts val="600"/>
              </a:spcAft>
            </a:pPr>
            <a:r>
              <a:rPr lang="pt-BR" dirty="0" smtClean="0">
                <a:latin typeface="Franklin Gothic Medium" pitchFamily="34" charset="0"/>
              </a:rPr>
              <a:t>Essas comunidades são reconhecidas na Constituição Federal como acervos vivos de história, conhecimento e tradições das populações negras que vem transmitindo esse conhecimento às gerações por séculos até os dias atuais. O resgate e a divulgação dessas comunidades busca evidenciar sua contribuição e o seu papel para a formação da sociedade brasileira.</a:t>
            </a:r>
            <a:endParaRPr lang="fr-FR" dirty="0">
              <a:latin typeface="Franklin Gothic Medium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3855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D178F3C-0CCE-4E12-ABCF-CEB32E099C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F79E229-E050-4323-BCC6-7C7186684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302"/>
            <a:ext cx="8410192" cy="5687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E8ACEBA-CFBA-4B6A-B9C9-E289F3691446}"/>
              </a:ext>
            </a:extLst>
          </p:cNvPr>
          <p:cNvSpPr/>
          <p:nvPr/>
        </p:nvSpPr>
        <p:spPr>
          <a:xfrm>
            <a:off x="4691268" y="1270001"/>
            <a:ext cx="7229269" cy="3411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57CF87CD-EA3A-48FB-BF51-F90F918E6098}"/>
              </a:ext>
            </a:extLst>
          </p:cNvPr>
          <p:cNvSpPr txBox="1"/>
          <p:nvPr/>
        </p:nvSpPr>
        <p:spPr>
          <a:xfrm>
            <a:off x="4958371" y="169548"/>
            <a:ext cx="604231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000" dirty="0" smtClean="0"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Minha Pesquisa</a:t>
            </a:r>
            <a:endParaRPr lang="en-US" sz="2000" dirty="0">
              <a:latin typeface="Franklin Gothic Book" panose="020B05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47E89160-FBC0-4687-868B-0AB71EC9A55E}"/>
              </a:ext>
            </a:extLst>
          </p:cNvPr>
          <p:cNvSpPr txBox="1"/>
          <p:nvPr/>
        </p:nvSpPr>
        <p:spPr>
          <a:xfrm>
            <a:off x="4958371" y="1375562"/>
            <a:ext cx="6948860" cy="3185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1600" b="1" u="sng" dirty="0"/>
              <a:t>Comunicar para resistir - a voz que vem dos </a:t>
            </a:r>
            <a:r>
              <a:rPr lang="pt-BR" sz="1600" b="1" u="sng" dirty="0" smtClean="0"/>
              <a:t>quilombos</a:t>
            </a:r>
          </a:p>
          <a:p>
            <a:pPr>
              <a:spcAft>
                <a:spcPts val="600"/>
              </a:spcAft>
            </a:pPr>
            <a:r>
              <a:rPr lang="pt-BR" sz="1600" dirty="0">
                <a:latin typeface="Franklin Gothic Medium" pitchFamily="34" charset="0"/>
              </a:rPr>
              <a:t>investigar quais formas e formatos duas comunidades quilombolas do Estado de São Paulo estão utilizando para comunicar identidade, cultura e histórias para fora de seus territórios, </a:t>
            </a:r>
            <a:r>
              <a:rPr lang="pt-BR" sz="1600" dirty="0" err="1">
                <a:latin typeface="Franklin Gothic Medium" pitchFamily="34" charset="0"/>
              </a:rPr>
              <a:t>ressignificando</a:t>
            </a:r>
            <a:r>
              <a:rPr lang="pt-BR" sz="1600" dirty="0">
                <a:latin typeface="Franklin Gothic Medium" pitchFamily="34" charset="0"/>
              </a:rPr>
              <a:t> assim a tradição oral de suas comunidades. </a:t>
            </a:r>
            <a:endParaRPr lang="pt-BR" sz="1600" dirty="0" smtClean="0">
              <a:latin typeface="Franklin Gothic Medium" pitchFamily="34" charset="0"/>
            </a:endParaRPr>
          </a:p>
          <a:p>
            <a:pPr>
              <a:spcAft>
                <a:spcPts val="600"/>
              </a:spcAft>
            </a:pPr>
            <a:r>
              <a:rPr lang="pt-BR" sz="1600" dirty="0">
                <a:latin typeface="Franklin Gothic Medium" pitchFamily="34" charset="0"/>
              </a:rPr>
              <a:t>Nessas formas e formatos serão compreendidas: manifestações culturais, manifestações artísticas, deslocamentos, espaços de visitação no território, formas de comunicação tradicionais e digitais, além de outras práticas que façam com que a comunidade seja conhecida e reconhecida para fora dos territórios</a:t>
            </a:r>
            <a:r>
              <a:rPr lang="pt-BR" sz="1600" dirty="0" smtClean="0">
                <a:latin typeface="Franklin Gothic Medium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pt-BR" sz="1600" dirty="0">
                <a:latin typeface="Franklin Gothic Medium" pitchFamily="34" charset="0"/>
              </a:rPr>
              <a:t>Também será analisada a importância que essas formas e formatos de comunicar têm para a construção da realidade social de que participam.</a:t>
            </a:r>
            <a:endParaRPr lang="pt-BR" sz="1600" dirty="0">
              <a:latin typeface="Franklin Gothic Medium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7775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THÈME OFFICE" val="giDMebU5"/>
  <p:tag name="ARTICULATE_PROJECT_OPEN" val="1"/>
  <p:tag name="ARTICULATE_REFERENCE_ID" val="8c9ced03-5a0d-4eb0-b0cd-650b9b32fde6"/>
  <p:tag name="ARTICULATE_SLIDE_COUNT" val="6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016702-\\mac\home\desktop\blackandwhitewithcolorpop.pptx"/>
  <p:tag name="ARTICULATE_PRESENTER_VERSION" val="8"/>
  <p:tag name="ARTICULATE_USED_PAGE_ORIENTATION" val="1"/>
  <p:tag name="ARTICULATE_USED_PAGE_SIZE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f1f641c4-c929-46a1-a607-95008260addc"/>
  <p:tag name="ARTICULATE_SLIDE_PAUSE" val="1"/>
  <p:tag name="ARTICULATE_HIDE_SLIDE" val="0"/>
  <p:tag name="ARTICULATE_PLAYER_CONTROL_PREVIOUS" val="False"/>
  <p:tag name="ARTICULATE_PLAYER_CONTROL_NEXT" val="False"/>
  <p:tag name="AUDIO_ID" val="258"/>
  <p:tag name="TIMELINE" val="0.54/1.98/3.54"/>
  <p:tag name="ELAPSEDTIME" val="5.0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f1f641c4-c929-46a1-a607-95008260addc"/>
  <p:tag name="ARTICULATE_SLIDE_PAUSE" val="1"/>
  <p:tag name="ARTICULATE_HIDE_SLIDE" val="0"/>
  <p:tag name="ARTICULATE_PLAYER_CONTROL_PREVIOUS" val="False"/>
  <p:tag name="ARTICULATE_PLAYER_CONTROL_NEXT" val="False"/>
  <p:tag name="AUDIO_ID" val="260"/>
  <p:tag name="TIMELINE" val="0.48/2.02/3.54"/>
  <p:tag name="ELAPSEDTIME" val="5.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f1f641c4-c929-46a1-a607-95008260addc"/>
  <p:tag name="ARTICULATE_SLIDE_PAUSE" val="1"/>
  <p:tag name="ARTICULATE_HIDE_SLIDE" val="0"/>
  <p:tag name="ARTICULATE_PLAYER_CONTROL_PREVIOUS" val="False"/>
  <p:tag name="ARTICULATE_PLAYER_CONTROL_NEXT" val="False"/>
  <p:tag name="AUDIO_ID" val="259"/>
  <p:tag name="TIMELINE" val="0.54/2.02/3.52"/>
  <p:tag name="ELAPSEDTIME" val="5.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f1f641c4-c929-46a1-a607-95008260addc"/>
  <p:tag name="ARTICULATE_SLIDE_PAUSE" val="1"/>
  <p:tag name="ARTICULATE_HIDE_SLIDE" val="0"/>
  <p:tag name="ARTICULATE_PLAYER_CONTROL_PREVIOUS" val="False"/>
  <p:tag name="ARTICULATE_PLAYER_CONTROL_NEXT" val="False"/>
  <p:tag name="AUDIO_ID" val="257"/>
  <p:tag name="TIMELINE" val="0.52/1.98/3.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f1f641c4-c929-46a1-a607-95008260addc"/>
  <p:tag name="ARTICULATE_SLIDE_PAUSE" val="1"/>
  <p:tag name="ARTICULATE_HIDE_SLIDE" val="0"/>
  <p:tag name="ARTICULATE_PLAYER_CONTROL_PREVIOUS" val="False"/>
  <p:tag name="ARTICULATE_PLAYER_CONTROL_NEXT" val="False"/>
  <p:tag name="AUDIO_ID" val="259"/>
  <p:tag name="TIMELINE" val="0.54/2.02/3.52"/>
  <p:tag name="ELAPSEDTIME" val="5.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f1f641c4-c929-46a1-a607-95008260addc"/>
  <p:tag name="ARTICULATE_SLIDE_PAUSE" val="1"/>
  <p:tag name="ARTICULATE_HIDE_SLIDE" val="0"/>
  <p:tag name="ARTICULATE_PLAYER_CONTROL_PREVIOUS" val="False"/>
  <p:tag name="ARTICULATE_PLAYER_CONTROL_NEXT" val="False"/>
  <p:tag name="AUDIO_ID" val="258"/>
  <p:tag name="TIMELINE" val="0.54/1.98/3.54"/>
  <p:tag name="ELAPSEDTIME" val="5.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f1f641c4-c929-46a1-a607-95008260addc"/>
  <p:tag name="ARTICULATE_SLIDE_PAUSE" val="1"/>
  <p:tag name="ARTICULATE_HIDE_SLIDE" val="0"/>
  <p:tag name="ARTICULATE_PLAYER_CONTROL_PREVIOUS" val="False"/>
  <p:tag name="ARTICULATE_PLAYER_CONTROL_NEXT" val="False"/>
  <p:tag name="AUDIO_ID" val="262"/>
  <p:tag name="ELAPSEDTIME" val="3.00"/>
  <p:tag name="TIMELINE" val="0.52/2.04/3.0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f1f641c4-c929-46a1-a607-95008260addc"/>
  <p:tag name="ARTICULATE_SLIDE_PAUSE" val="1"/>
  <p:tag name="ARTICULATE_HIDE_SLIDE" val="0"/>
  <p:tag name="ARTICULATE_PLAYER_CONTROL_PREVIOUS" val="False"/>
  <p:tag name="ARTICULATE_PLAYER_CONTROL_NEXT" val="False"/>
  <p:tag name="AUDIO_ID" val="261"/>
  <p:tag name="TIMELINE" val="0.50/2.02/3.54"/>
  <p:tag name="ELAPSEDTIME" val="5.00"/>
</p:tagLst>
</file>

<file path=ppt/theme/theme1.xml><?xml version="1.0" encoding="utf-8"?>
<a:theme xmlns:a="http://schemas.openxmlformats.org/drawingml/2006/main" name="Thème Office">
  <a:themeElements>
    <a:clrScheme name="B&amp;W&amp;YELLOW">
      <a:dk1>
        <a:sysClr val="windowText" lastClr="000000"/>
      </a:dk1>
      <a:lt1>
        <a:sysClr val="window" lastClr="FFFFFF"/>
      </a:lt1>
      <a:dk2>
        <a:srgbClr val="F7F7F7"/>
      </a:dk2>
      <a:lt2>
        <a:srgbClr val="E7E6E6"/>
      </a:lt2>
      <a:accent1>
        <a:srgbClr val="F7B800"/>
      </a:accent1>
      <a:accent2>
        <a:srgbClr val="F7F7F7"/>
      </a:accent2>
      <a:accent3>
        <a:srgbClr val="EBEBEB"/>
      </a:accent3>
      <a:accent4>
        <a:srgbClr val="FFFFFF"/>
      </a:accent4>
      <a:accent5>
        <a:srgbClr val="000000"/>
      </a:accent5>
      <a:accent6>
        <a:srgbClr val="FFC000"/>
      </a:accent6>
      <a:hlink>
        <a:srgbClr val="FFC000"/>
      </a:hlink>
      <a:folHlink>
        <a:srgbClr val="A5A5A5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</TotalTime>
  <Words>1209</Words>
  <Application>Microsoft Office PowerPoint</Application>
  <PresentationFormat>Personalizar</PresentationFormat>
  <Paragraphs>57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Thème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Allison LaMotte</dc:creator>
  <cp:lastModifiedBy>User</cp:lastModifiedBy>
  <cp:revision>98</cp:revision>
  <dcterms:created xsi:type="dcterms:W3CDTF">2017-08-31T09:24:36Z</dcterms:created>
  <dcterms:modified xsi:type="dcterms:W3CDTF">2017-10-19T16:48:44Z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GUID">
    <vt:lpwstr>E4A92B19-6B9F-4889-8A61-8BC8DCB241FA</vt:lpwstr>
  </property>
  <property fmtid="{D5CDD505-2E9C-101B-9397-08002B2CF9AE}" pid="4" name="ArticulatePath">
    <vt:lpwstr>blackandwhitewithcolorpop</vt:lpwstr>
  </property>
  <property fmtid="{D5CDD505-2E9C-101B-9397-08002B2CF9AE}" pid="5" name="ArticulateProjectVersion">
    <vt:lpwstr>8</vt:lpwstr>
  </property>
  <property fmtid="{D5CDD505-2E9C-101B-9397-08002B2CF9AE}" pid="6" name="ArticulateProjectFull">
    <vt:lpwstr>\\Mac\Home\Desktop\blackandwhitewithcolorpop.ppta</vt:lpwstr>
  </property>
</Properties>
</file>